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7" r:id="rId1"/>
  </p:sldMasterIdLst>
  <p:notesMasterIdLst>
    <p:notesMasterId r:id="rId16"/>
  </p:notesMasterIdLst>
  <p:sldIdLst>
    <p:sldId id="256" r:id="rId2"/>
    <p:sldId id="260" r:id="rId3"/>
    <p:sldId id="257" r:id="rId4"/>
    <p:sldId id="289" r:id="rId5"/>
    <p:sldId id="290" r:id="rId6"/>
    <p:sldId id="291" r:id="rId7"/>
    <p:sldId id="264" r:id="rId8"/>
    <p:sldId id="293" r:id="rId9"/>
    <p:sldId id="288" r:id="rId10"/>
    <p:sldId id="295" r:id="rId11"/>
    <p:sldId id="294" r:id="rId12"/>
    <p:sldId id="282" r:id="rId13"/>
    <p:sldId id="292" r:id="rId14"/>
    <p:sldId id="272" r:id="rId15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Light" panose="020B0306030504020204" pitchFamily="34" charset="0"/>
      <p:regular r:id="rId21"/>
      <p:bold r:id="rId22"/>
      <p:italic r:id="rId23"/>
      <p:boldItalic r:id="rId24"/>
    </p:embeddedFont>
    <p:embeddedFont>
      <p:font typeface="Open Sans Medium" panose="020B0604020202020204" charset="0"/>
      <p:regular r:id="rId25"/>
      <p:bold r:id="rId26"/>
      <p:italic r:id="rId27"/>
      <p:boldItalic r:id="rId28"/>
    </p:embeddedFont>
    <p:embeddedFont>
      <p:font typeface="Open Sans SemiBold" panose="020B0706030804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1B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39" autoAdjust="0"/>
  </p:normalViewPr>
  <p:slideViewPr>
    <p:cSldViewPr snapToGrid="0">
      <p:cViewPr>
        <p:scale>
          <a:sx n="120" d="100"/>
          <a:sy n="120" d="100"/>
        </p:scale>
        <p:origin x="1536" y="2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1583945b3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01583945b3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0555340c4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0555340c4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1583945b3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01583945b3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91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303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555340c4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555340c4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555340c4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555340c4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894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1583945b3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01583945b3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1761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Google Shape;15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004150" y="838210"/>
            <a:ext cx="7136700" cy="1935900"/>
          </a:xfrm>
          <a:prstGeom prst="rect">
            <a:avLst/>
          </a:prstGeom>
          <a:solidFill>
            <a:srgbClr val="00B0F0"/>
          </a:solidFill>
          <a:effectLst>
            <a:outerShdw blurRad="57150" dist="85725" dir="762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004150" y="2780600"/>
            <a:ext cx="7136700" cy="1543800"/>
          </a:xfrm>
          <a:prstGeom prst="rect">
            <a:avLst/>
          </a:prstGeom>
          <a:solidFill>
            <a:srgbClr val="D9D9D9"/>
          </a:solidFill>
          <a:effectLst>
            <a:outerShdw blurRad="57150" dist="85725" dir="762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3">
  <p:cSld name="SECTION_HEADER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4005475"/>
            <a:ext cx="9152100" cy="1137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 rot="10800000" flipH="1">
            <a:off x="-4050" y="4001775"/>
            <a:ext cx="9152100" cy="81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" name="Google Shape;31;p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775" y="832450"/>
            <a:ext cx="5270050" cy="342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marL="914400" lvl="1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marL="1371600" lvl="2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marL="1828800" lvl="3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2000" y="-1519350"/>
            <a:ext cx="10508001" cy="89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0" y="0"/>
            <a:ext cx="9144000" cy="829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75" y="175650"/>
            <a:ext cx="488100" cy="4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90250" y="1396325"/>
            <a:ext cx="8135100" cy="30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ctrTitle"/>
          </p:nvPr>
        </p:nvSpPr>
        <p:spPr>
          <a:xfrm>
            <a:off x="1004150" y="838210"/>
            <a:ext cx="7136700" cy="1935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Tijdmachine</a:t>
            </a:r>
            <a:br>
              <a:rPr lang="nl" sz="55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2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een werkgroep van Die Goude i.s.m. SAMH</a:t>
            </a:r>
            <a:endParaRPr sz="26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1004150" y="2780600"/>
            <a:ext cx="7136700" cy="15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000" u="sng" dirty="0">
                <a:solidFill>
                  <a:schemeClr val="dk1"/>
                </a:solidFill>
              </a:rPr>
              <a:t>www.goudatijdmachine.nl</a:t>
            </a:r>
            <a:endParaRPr sz="3200" dirty="0"/>
          </a:p>
        </p:txBody>
      </p:sp>
      <p:pic>
        <p:nvPicPr>
          <p:cNvPr id="2050" name="Picture 2" descr="Gouda Tijdmachine">
            <a:extLst>
              <a:ext uri="{FF2B5EF4-FFF2-40B4-BE49-F238E27FC236}">
                <a16:creationId xmlns:a16="http://schemas.microsoft.com/office/drawing/2014/main" id="{5DC602C9-39F1-83F1-A715-6B24BBB3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18" y="243578"/>
            <a:ext cx="1189264" cy="11892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overdekt, kleding, bureau&#10;&#10;Automatisch gegenereerde beschrijving">
            <a:extLst>
              <a:ext uri="{FF2B5EF4-FFF2-40B4-BE49-F238E27FC236}">
                <a16:creationId xmlns:a16="http://schemas.microsoft.com/office/drawing/2014/main" id="{919BEC3C-F247-F2A9-E168-7918F40BA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1"/>
          <a:stretch/>
        </p:blipFill>
        <p:spPr>
          <a:xfrm>
            <a:off x="0" y="1053678"/>
            <a:ext cx="9144000" cy="5349824"/>
          </a:xfrm>
          <a:prstGeom prst="rect">
            <a:avLst/>
          </a:prstGeom>
        </p:spPr>
      </p:pic>
      <p:sp>
        <p:nvSpPr>
          <p:cNvPr id="6" name="Google Shape;101;p17">
            <a:extLst>
              <a:ext uri="{FF2B5EF4-FFF2-40B4-BE49-F238E27FC236}">
                <a16:creationId xmlns:a16="http://schemas.microsoft.com/office/drawing/2014/main" id="{43D022D7-4725-2B5F-605C-90264684C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367" y="66000"/>
            <a:ext cx="8945217" cy="9120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Helpt u een handje mee met scannen?</a:t>
            </a:r>
            <a:br>
              <a:rPr lang="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0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Ook in de Chocoladefabriek kunt u met uw mobiele telefoon en een  scantent helpen met het scannen van archiefbronnen (zoals begraafbriefjes) voor de Gouda Tijdmachine.</a:t>
            </a:r>
            <a:endParaRPr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0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F52AE-2866-9005-AB5A-E2E51983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CFA2F1-16BC-D475-CCD2-09E6D5B53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Afbeelding met persoon, kleding, overdekt, computer&#10;&#10;Automatisch gegenereerde beschrijving">
            <a:extLst>
              <a:ext uri="{FF2B5EF4-FFF2-40B4-BE49-F238E27FC236}">
                <a16:creationId xmlns:a16="http://schemas.microsoft.com/office/drawing/2014/main" id="{836FF8FA-E8E1-09BE-DFA7-018134BC1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90" y="0"/>
            <a:ext cx="7715250" cy="51435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8F586DB-B7CC-1B94-7911-FDB831F16D63}"/>
              </a:ext>
            </a:extLst>
          </p:cNvPr>
          <p:cNvSpPr txBox="1">
            <a:spLocks/>
          </p:cNvSpPr>
          <p:nvPr/>
        </p:nvSpPr>
        <p:spPr>
          <a:xfrm>
            <a:off x="0" y="-11661"/>
            <a:ext cx="2915587" cy="5089161"/>
          </a:xfrm>
          <a:prstGeom prst="rect">
            <a:avLst/>
          </a:prstGeom>
          <a:solidFill>
            <a:srgbClr val="399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Kunt u oude handschriften lezen?</a:t>
            </a: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uw hulp gebruiken bij het indexeren of transcriberen van bronnen.</a:t>
            </a:r>
          </a:p>
        </p:txBody>
      </p:sp>
    </p:spTree>
    <p:extLst>
      <p:ext uri="{BB962C8B-B14F-4D97-AF65-F5344CB8AC3E}">
        <p14:creationId xmlns:p14="http://schemas.microsoft.com/office/powerpoint/2010/main" val="172879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0"/>
          <a:stretch/>
        </p:blipFill>
        <p:spPr>
          <a:xfrm>
            <a:off x="-3712899" y="258446"/>
            <a:ext cx="14689580" cy="515484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 txBox="1"/>
          <p:nvPr/>
        </p:nvSpPr>
        <p:spPr>
          <a:xfrm>
            <a:off x="1" y="0"/>
            <a:ext cx="9144000" cy="11079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rPr>
              <a:t>Weet u welke gebouwen op dit mooie Goudse stadsgezicht zijn te zien?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We kunnen uw kennis van de Goudse geschiedenis bij de Gouda Tijdmachine goed gebruiken!</a:t>
            </a:r>
            <a:endParaRPr sz="2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</p:spTree>
  </p:cSld>
  <p:clrMapOvr>
    <a:masterClrMapping/>
  </p:clrMapOvr>
  <p:transition spd="slow" advClick="0" advTm="1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F52AE-2866-9005-AB5A-E2E51983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CFA2F1-16BC-D475-CCD2-09E6D5B53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Afbeelding met kleding, persoon, vrouw, Menselijk gezicht&#10;&#10;Automatisch gegenereerde beschrijving">
            <a:extLst>
              <a:ext uri="{FF2B5EF4-FFF2-40B4-BE49-F238E27FC236}">
                <a16:creationId xmlns:a16="http://schemas.microsoft.com/office/drawing/2014/main" id="{6BA8D029-3A05-42AC-27B4-2083E2A7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50" y="-11661"/>
            <a:ext cx="7715250" cy="51435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354F470-F0E8-05AC-D115-FC2049D5C983}"/>
              </a:ext>
            </a:extLst>
          </p:cNvPr>
          <p:cNvSpPr txBox="1">
            <a:spLocks/>
          </p:cNvSpPr>
          <p:nvPr/>
        </p:nvSpPr>
        <p:spPr>
          <a:xfrm>
            <a:off x="0" y="-11661"/>
            <a:ext cx="2915587" cy="5089161"/>
          </a:xfrm>
          <a:prstGeom prst="rect">
            <a:avLst/>
          </a:prstGeom>
          <a:solidFill>
            <a:srgbClr val="399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algn="ctr"/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Kunt u oude handschriften lezen?</a:t>
            </a: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uw hulp gebruiken bij het indexeren of transcriberen van bronnen.</a:t>
            </a:r>
          </a:p>
        </p:txBody>
      </p:sp>
    </p:spTree>
    <p:extLst>
      <p:ext uri="{BB962C8B-B14F-4D97-AF65-F5344CB8AC3E}">
        <p14:creationId xmlns:p14="http://schemas.microsoft.com/office/powerpoint/2010/main" val="3380433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0A087D7-396F-BD54-ABB4-EC14CC14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BFB386F-93EF-E503-70AB-2508A3DA08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3" r="1544"/>
          <a:stretch/>
        </p:blipFill>
        <p:spPr>
          <a:xfrm>
            <a:off x="0" y="0"/>
            <a:ext cx="9144000" cy="325106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662AC6F-93BA-5009-183C-54A090B19ABA}"/>
              </a:ext>
            </a:extLst>
          </p:cNvPr>
          <p:cNvSpPr txBox="1">
            <a:spLocks/>
          </p:cNvSpPr>
          <p:nvPr/>
        </p:nvSpPr>
        <p:spPr>
          <a:xfrm>
            <a:off x="0" y="3458823"/>
            <a:ext cx="9144000" cy="1541559"/>
          </a:xfrm>
          <a:prstGeom prst="rect">
            <a:avLst/>
          </a:prstGeom>
          <a:solidFill>
            <a:srgbClr val="399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nl-NL" sz="31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Helpt u mee om het werk van de computer te controleren?</a:t>
            </a:r>
          </a:p>
          <a:p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vele Goudse adresboeken zijn gedigitaliseerd, maar vereisen nog wel via </a:t>
            </a:r>
            <a:r>
              <a:rPr lang="nl-NL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Vele Panden</a:t>
            </a:r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een menselijke hand om goede data te krijgen!</a:t>
            </a:r>
          </a:p>
        </p:txBody>
      </p:sp>
    </p:spTree>
  </p:cSld>
  <p:clrMapOvr>
    <a:masterClrMapping/>
  </p:clrMapOvr>
  <p:transition spd="slow"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5" descr="Gouda Turfmarkt 1902 Vivat No. 4640 HC24530 - House of Card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7515"/>
            <a:ext cx="9144001" cy="57810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33CEA6-1E2D-2BDE-9074-B7390F04D2C9}"/>
              </a:ext>
            </a:extLst>
          </p:cNvPr>
          <p:cNvSpPr txBox="1">
            <a:spLocks/>
          </p:cNvSpPr>
          <p:nvPr/>
        </p:nvSpPr>
        <p:spPr>
          <a:xfrm>
            <a:off x="0" y="3832529"/>
            <a:ext cx="9144000" cy="1310971"/>
          </a:xfrm>
          <a:prstGeom prst="rect">
            <a:avLst/>
          </a:prstGeom>
          <a:solidFill>
            <a:srgbClr val="399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 zwaar was en is Gouda?</a:t>
            </a:r>
          </a:p>
          <a:p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Voor beantwoording van deze vraag moet je gegevens </a:t>
            </a: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 de Goudse panden verzamelen en vastleggen.</a:t>
            </a:r>
          </a:p>
        </p:txBody>
      </p:sp>
    </p:spTree>
  </p:cSld>
  <p:clrMapOvr>
    <a:masterClrMapping/>
  </p:clrMapOvr>
  <p:transition spd="slow" advClick="0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Introductie </a:t>
            </a:r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79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33987F0-AE16-B830-97B8-17A9015532E4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915587" cy="5143501"/>
          </a:xfrm>
          <a:prstGeom prst="rect">
            <a:avLst/>
          </a:prstGeom>
          <a:solidFill>
            <a:srgbClr val="3991B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 sz="32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Heeft u Goudse</a:t>
            </a: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voorouders?</a:t>
            </a:r>
          </a:p>
          <a:p>
            <a:endParaRPr lang="nl-NL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2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Gouda Tijdmachine heeft oog voor alle Goudse bewoners, eigenaren, beroepen, enz.</a:t>
            </a:r>
          </a:p>
        </p:txBody>
      </p:sp>
    </p:spTree>
  </p:cSld>
  <p:clrMapOvr>
    <a:masterClrMapping/>
  </p:clrMapOvr>
  <p:transition spd="slow" advClick="0" advTm="1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boom, zwart-wit, grond&#10;&#10;Automatisch gegenereerde beschrijving">
            <a:extLst>
              <a:ext uri="{FF2B5EF4-FFF2-40B4-BE49-F238E27FC236}">
                <a16:creationId xmlns:a16="http://schemas.microsoft.com/office/drawing/2014/main" id="{F70986FC-ADEE-C771-1B69-F3473609E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" r="2673" b="1212"/>
          <a:stretch/>
        </p:blipFill>
        <p:spPr>
          <a:xfrm>
            <a:off x="2789108" y="0"/>
            <a:ext cx="6354892" cy="51435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E60348F-EE21-96E7-AB6A-78216E429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2915587" cy="5143501"/>
          </a:xfrm>
          <a:solidFill>
            <a:srgbClr val="3991B1"/>
          </a:solidFill>
        </p:spPr>
        <p:txBody>
          <a:bodyPr>
            <a:normAutofit/>
          </a:bodyPr>
          <a:lstStyle/>
          <a:p>
            <a:pPr algn="ctr"/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Weet u waar deze foto is genomen?</a:t>
            </a: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Via Vele Panden kunt u online meehelpen om foto’s op de kaart te zetten.</a:t>
            </a:r>
          </a:p>
        </p:txBody>
      </p:sp>
    </p:spTree>
    <p:extLst>
      <p:ext uri="{BB962C8B-B14F-4D97-AF65-F5344CB8AC3E}">
        <p14:creationId xmlns:p14="http://schemas.microsoft.com/office/powerpoint/2010/main" val="2017223768"/>
      </p:ext>
    </p:extLst>
  </p:cSld>
  <p:clrMapOvr>
    <a:masterClrMapping/>
  </p:clrMapOvr>
  <p:transition spd="slow" advClick="0" advTm="1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DE6E808-C8D2-59F0-0D92-10242752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214"/>
          <a:stretch/>
        </p:blipFill>
        <p:spPr>
          <a:xfrm>
            <a:off x="-2191414" y="0"/>
            <a:ext cx="11482252" cy="51435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1C06F40-59CB-9E77-EF81-2DDC9A52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918" y="0"/>
            <a:ext cx="2915587" cy="5143501"/>
          </a:xfrm>
          <a:solidFill>
            <a:srgbClr val="3991B1"/>
          </a:solidFill>
        </p:spPr>
        <p:txBody>
          <a:bodyPr>
            <a:normAutofit/>
          </a:bodyPr>
          <a:lstStyle/>
          <a:p>
            <a:pPr algn="ctr"/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 welke adressen woonde men?</a:t>
            </a: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Via Vele Panden kunt u online meehelpen met adressen noteren vanuit het bevolkingsregister</a:t>
            </a:r>
          </a:p>
        </p:txBody>
      </p:sp>
    </p:spTree>
    <p:extLst>
      <p:ext uri="{BB962C8B-B14F-4D97-AF65-F5344CB8AC3E}">
        <p14:creationId xmlns:p14="http://schemas.microsoft.com/office/powerpoint/2010/main" val="3897350433"/>
      </p:ext>
    </p:extLst>
  </p:cSld>
  <p:clrMapOvr>
    <a:masterClrMapping/>
  </p:clrMapOvr>
  <p:transition spd="slow" advClick="0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CFA2F1-16BC-D475-CCD2-09E6D5B53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Afbeelding met overdekt, persoon, kleding, computer&#10;&#10;Automatisch gegenereerde beschrijving">
            <a:extLst>
              <a:ext uri="{FF2B5EF4-FFF2-40B4-BE49-F238E27FC236}">
                <a16:creationId xmlns:a16="http://schemas.microsoft.com/office/drawing/2014/main" id="{75266850-5619-E414-CD03-8A0AB323E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9" b="13853"/>
          <a:stretch/>
        </p:blipFill>
        <p:spPr>
          <a:xfrm>
            <a:off x="0" y="1070493"/>
            <a:ext cx="9144000" cy="4311546"/>
          </a:xfrm>
          <a:prstGeom prst="rect">
            <a:avLst/>
          </a:prstGeom>
        </p:spPr>
      </p:pic>
      <p:sp>
        <p:nvSpPr>
          <p:cNvPr id="8" name="Google Shape;101;p17">
            <a:extLst>
              <a:ext uri="{FF2B5EF4-FFF2-40B4-BE49-F238E27FC236}">
                <a16:creationId xmlns:a16="http://schemas.microsoft.com/office/drawing/2014/main" id="{7315B04A-B62D-FA75-9A42-7E83B76DCB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64" y="73950"/>
            <a:ext cx="8984974" cy="9408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Helpt u een handje mee met scannen?</a:t>
            </a:r>
            <a:br>
              <a:rPr lang="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0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Het streekarchief scant al veel, maar vanuit de Gouda Tijdmachine willen we meer. Dus helpen we mee op het Gouwe-depot  met professionele scanapparatuur.</a:t>
            </a:r>
            <a:endParaRPr sz="2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5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/>
          <p:nvPr/>
        </p:nvSpPr>
        <p:spPr>
          <a:xfrm>
            <a:off x="-16475" y="4526275"/>
            <a:ext cx="9177000" cy="707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-2233560" y="3074258"/>
            <a:ext cx="13644120" cy="917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Kunt u dit lezen?</a:t>
            </a:r>
            <a:br>
              <a:rPr lang="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kunnen uw hulp bij transcriberen/indexeren gebruiken?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CFA2F1-16BC-D475-CCD2-09E6D5B53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Afbeelding met kleding, persoon, overdekt, boekenkast&#10;&#10;Automatisch gegenereerde beschrijving">
            <a:extLst>
              <a:ext uri="{FF2B5EF4-FFF2-40B4-BE49-F238E27FC236}">
                <a16:creationId xmlns:a16="http://schemas.microsoft.com/office/drawing/2014/main" id="{FDD462DF-6BE7-77EB-DD0A-86FF1948A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0EF52AE-2866-9005-AB5A-E2E519832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2915587" cy="5143501"/>
          </a:xfrm>
          <a:solidFill>
            <a:srgbClr val="3991B1"/>
          </a:solidFill>
        </p:spPr>
        <p:txBody>
          <a:bodyPr>
            <a:normAutofit/>
          </a:bodyPr>
          <a:lstStyle/>
          <a:p>
            <a:pPr algn="ctr"/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Kunt u oude handschriften lezen?</a:t>
            </a: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uw hulp gebruiken bij het indexeren of transcriberen van bronnen.</a:t>
            </a:r>
          </a:p>
        </p:txBody>
      </p:sp>
    </p:spTree>
    <p:extLst>
      <p:ext uri="{BB962C8B-B14F-4D97-AF65-F5344CB8AC3E}">
        <p14:creationId xmlns:p14="http://schemas.microsoft.com/office/powerpoint/2010/main" val="401946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0" y="66000"/>
            <a:ext cx="9144000" cy="1309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Kent u het Apparaat Matthijs?</a:t>
            </a:r>
            <a:br>
              <a:rPr lang="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20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Chris Matthijs was een verwoed archiefonderzoeker, die voor bijna alle straten en stegen van de Goudse binnenstad de eigenaren en </a:t>
            </a:r>
            <a:r>
              <a:rPr lang="nl-NL" sz="20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perceelsgegevens</a:t>
            </a:r>
            <a:r>
              <a:rPr lang="nl-NL" sz="20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heeft uitgezocht.</a:t>
            </a:r>
            <a:endParaRPr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61B0CAD-5B46-8EC2-5933-DA9CD3B0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9567"/>
            <a:ext cx="9144000" cy="732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58101"/>
      </p:ext>
    </p:extLst>
  </p:cSld>
  <p:clrMapOvr>
    <a:masterClrMapping/>
  </p:clrMapOvr>
  <p:transition spd="slow" advClick="0" advTm="10000">
    <p:fade/>
  </p:transition>
</p:sld>
</file>

<file path=ppt/theme/theme1.xml><?xml version="1.0" encoding="utf-8"?>
<a:theme xmlns:a="http://schemas.openxmlformats.org/drawingml/2006/main" name="Gouda Tijdmachine">
  <a:themeElements>
    <a:clrScheme name="Tropic">
      <a:dk1>
        <a:srgbClr val="3991B1"/>
      </a:dk1>
      <a:lt1>
        <a:srgbClr val="CAE8F3"/>
      </a:lt1>
      <a:dk2>
        <a:srgbClr val="FFFFFF"/>
      </a:dk2>
      <a:lt2>
        <a:srgbClr val="B3A77D"/>
      </a:lt2>
      <a:accent1>
        <a:srgbClr val="D12929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EBEBEB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Diavoorstelling (16:9)</PresentationFormat>
  <Paragraphs>21</Paragraphs>
  <Slides>14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Open Sans Light</vt:lpstr>
      <vt:lpstr>Open Sans Medium</vt:lpstr>
      <vt:lpstr>Arial</vt:lpstr>
      <vt:lpstr>Open Sans</vt:lpstr>
      <vt:lpstr>Open Sans SemiBold</vt:lpstr>
      <vt:lpstr>Gouda Tijdmachine</vt:lpstr>
      <vt:lpstr>Gouda Tijdmachine een werkgroep van Die Goude i.s.m. SAMH</vt:lpstr>
      <vt:lpstr>PowerPoint-presentatie</vt:lpstr>
      <vt:lpstr>Introductie </vt:lpstr>
      <vt:lpstr>Weet u waar deze foto is genomen?  Via Vele Panden kunt u online meehelpen om foto’s op de kaart te zetten.</vt:lpstr>
      <vt:lpstr>Op welke adressen woonde men?  Via Vele Panden kunt u online meehelpen met adressen noteren vanuit het bevolkingsregister</vt:lpstr>
      <vt:lpstr>Helpt u een handje mee met scannen? Het streekarchief scant al veel, maar vanuit de Gouda Tijdmachine willen we meer. Dus helpen we mee op het Gouwe-depot  met professionele scanapparatuur.</vt:lpstr>
      <vt:lpstr>Kunt u dit lezen? We kunnen uw hulp bij transcriberen/indexeren gebruiken?</vt:lpstr>
      <vt:lpstr>Kunt u oude handschriften lezen?  We kunnen uw hulp gebruiken bij het indexeren of transcriberen van bronnen.</vt:lpstr>
      <vt:lpstr>Kent u het Apparaat Matthijs? Chris Matthijs was een verwoed archiefonderzoeker, die voor bijna alle straten en stegen van de Goudse binnenstad de eigenaren en perceelsgegevens heeft uitgezocht.</vt:lpstr>
      <vt:lpstr>Helpt u een handje mee met scannen? Ook in de Chocoladefabriek kunt u met uw mobiele telefoon en een  scantent helpen met het scannen van archiefbronnen (zoals begraafbriefjes) voor de Gouda Tijdmachine.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Gouda Tijdmachine</dc:title>
  <dc:creator>Bob Coret</dc:creator>
  <cp:lastModifiedBy>Bob Coret</cp:lastModifiedBy>
  <cp:revision>3</cp:revision>
  <dcterms:modified xsi:type="dcterms:W3CDTF">2024-10-19T10:58:21Z</dcterms:modified>
</cp:coreProperties>
</file>